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3" r:id="rId4"/>
    <p:sldId id="264" r:id="rId5"/>
    <p:sldId id="265" r:id="rId6"/>
    <p:sldId id="266" r:id="rId7"/>
    <p:sldId id="275" r:id="rId8"/>
    <p:sldId id="270" r:id="rId9"/>
    <p:sldId id="271" r:id="rId10"/>
    <p:sldId id="286" r:id="rId11"/>
    <p:sldId id="287" r:id="rId12"/>
    <p:sldId id="258" r:id="rId13"/>
    <p:sldId id="259" r:id="rId14"/>
    <p:sldId id="282" r:id="rId15"/>
    <p:sldId id="262" r:id="rId16"/>
    <p:sldId id="260" r:id="rId17"/>
    <p:sldId id="290" r:id="rId18"/>
    <p:sldId id="289" r:id="rId19"/>
    <p:sldId id="285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85504" autoAdjust="0"/>
  </p:normalViewPr>
  <p:slideViewPr>
    <p:cSldViewPr snapToGrid="0" snapToObjects="1">
      <p:cViewPr varScale="1">
        <p:scale>
          <a:sx n="101" d="100"/>
          <a:sy n="101" d="100"/>
        </p:scale>
        <p:origin x="-8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1F909-7BA2-D747-B9C9-BD490A4AFBAB}" type="datetimeFigureOut">
              <a:t>2/26/14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25BCD-F331-2141-ACC4-18DE1505EB8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0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D7217-DB28-864B-A07A-39A737226E37}" type="datetimeFigureOut">
              <a:t>2/26/14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5B5CB-BC33-CB40-B828-922D8B174E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17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B5CB-BC33-CB40-B828-922D8B174E1D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87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B5CB-BC33-CB40-B828-922D8B174E1D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9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B5CB-BC33-CB40-B828-922D8B174E1D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3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B5CB-BC33-CB40-B828-922D8B174E1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81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B5CB-BC33-CB40-B828-922D8B174E1D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42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B5CB-BC33-CB40-B828-922D8B174E1D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93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B5CB-BC33-CB40-B828-922D8B174E1D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16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B5CB-BC33-CB40-B828-922D8B174E1D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32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B5CB-BC33-CB40-B828-922D8B174E1D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1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D1A4-AE64-194B-B246-205909985D93}" type="datetime1">
              <a:t>2/26/14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F426-7B46-1B40-A98E-2872FE5809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DC42-18F8-CC45-B3E6-472DFFF39AC5}" type="datetime1">
              <a:t>2/26/14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F426-7B46-1B40-A98E-2872FE5809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2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E9ED-06DA-9249-825A-B52D845AFAC6}" type="datetime1">
              <a:t>2/26/14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F426-7B46-1B40-A98E-2872FE5809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7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52C1-00D7-984F-A4C1-1C5F97C45EAD}" type="datetime1">
              <a:t>2/26/14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F426-7B46-1B40-A98E-2872FE5809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378E-6B11-E540-B08A-CBA188447854}" type="datetime1">
              <a:t>2/26/14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F426-7B46-1B40-A98E-2872FE5809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8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FE25-8BF8-3242-B5D0-0A534ACD7AFC}" type="datetime1">
              <a:t>2/26/14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F426-7B46-1B40-A98E-2872FE5809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9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8FD1-0EC2-7340-96BA-D00EF10A4E0B}" type="datetime1">
              <a:t>2/26/14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F426-7B46-1B40-A98E-2872FE5809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0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FC585-39D9-C848-952B-D8CA212604EA}" type="datetime1">
              <a:t>2/26/14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F426-7B46-1B40-A98E-2872FE5809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4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E9D3D-F893-334E-95D6-86768BA5AFEE}" type="datetime1">
              <a:t>2/26/14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F426-7B46-1B40-A98E-2872FE5809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0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2DF2-CC03-E041-8FB7-578685EA33CE}" type="datetime1">
              <a:t>2/26/14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F426-7B46-1B40-A98E-2872FE5809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8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5785-AD7E-5841-8341-882EE77BFB32}" type="datetime1">
              <a:t>2/26/14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F426-7B46-1B40-A98E-2872FE5809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0693F-F4EE-4D47-A8DB-A6E2C08508DB}" type="datetime1">
              <a:t>2/26/14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8F426-7B46-1B40-A98E-2872FE5809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2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gif"/><Relationship Id="rId6" Type="http://schemas.openxmlformats.org/officeDocument/2006/relationships/image" Target="../media/image1.png"/><Relationship Id="rId7" Type="http://schemas.openxmlformats.org/officeDocument/2006/relationships/image" Target="../media/image7.png"/><Relationship Id="rId8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0.png"/><Relationship Id="rId5" Type="http://schemas.openxmlformats.org/officeDocument/2006/relationships/image" Target="../media/image6.gif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2.wdp"/><Relationship Id="rId5" Type="http://schemas.openxmlformats.org/officeDocument/2006/relationships/image" Target="../media/image7.png"/><Relationship Id="rId6" Type="http://schemas.microsoft.com/office/2007/relationships/hdphoto" Target="../media/hdphoto1.wdp"/><Relationship Id="rId7" Type="http://schemas.openxmlformats.org/officeDocument/2006/relationships/image" Target="../media/image2.png"/><Relationship Id="rId8" Type="http://schemas.openxmlformats.org/officeDocument/2006/relationships/image" Target="../media/image1.png"/><Relationship Id="rId9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585588"/>
            <a:ext cx="8368537" cy="0"/>
          </a:xfrm>
          <a:prstGeom prst="line">
            <a:avLst/>
          </a:pr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1479938"/>
            <a:ext cx="8368537" cy="0"/>
          </a:xfrm>
          <a:prstGeom prst="line">
            <a:avLst/>
          </a:pr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6320"/>
            <a:ext cx="7772400" cy="2270486"/>
          </a:xfrm>
        </p:spPr>
        <p:txBody>
          <a:bodyPr>
            <a:normAutofit/>
          </a:bodyPr>
          <a:lstStyle/>
          <a:p>
            <a:pPr algn="l"/>
            <a:r>
              <a:rPr lang="en-US" sz="6000" b="1">
                <a:solidFill>
                  <a:srgbClr val="FF0000"/>
                </a:solidFill>
              </a:rPr>
              <a:t>BOT</a:t>
            </a:r>
            <a:r>
              <a:rPr lang="en-US" sz="6000" b="1"/>
              <a:t>COIN</a:t>
            </a:r>
            <a:r>
              <a:rPr lang="en-US" sz="6000"/>
              <a:t/>
            </a:r>
            <a:br>
              <a:rPr lang="en-US" sz="6000"/>
            </a:br>
            <a:r>
              <a:rPr lang="en-US"/>
              <a:t>Bitcoin-Mining on </a:t>
            </a:r>
            <a:r>
              <a:rPr lang="en-US" b="1">
                <a:solidFill>
                  <a:srgbClr val="FF0000"/>
                </a:solidFill>
              </a:rPr>
              <a:t>Bot</a:t>
            </a:r>
            <a:r>
              <a:rPr lang="en-US"/>
              <a:t>nets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199"/>
            <a:ext cx="7772400" cy="2667765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Danny Y. Huang</a:t>
            </a:r>
            <a:endParaRPr lang="en-US" i="1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Hitesh Dharmdasani, Sarah Meiklejohn</a:t>
            </a:r>
            <a:b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Vacha Dave, Chris Grier, Damon McCoy</a:t>
            </a:r>
            <a:b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Stefan Savage, Nicholas Weaver</a:t>
            </a:r>
            <a:b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Alex C. Snoeren, Kirill Levchenko </a:t>
            </a:r>
          </a:p>
          <a:p>
            <a:pPr algn="l"/>
            <a:endParaRPr 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903" y="265915"/>
            <a:ext cx="1716854" cy="1703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122" y="258776"/>
            <a:ext cx="1711036" cy="1711036"/>
          </a:xfrm>
          <a:prstGeom prst="ellipse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F426-7B46-1B40-A98E-2872FE580935}" type="slidenum"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74624"/>
          <a:stretch/>
        </p:blipFill>
        <p:spPr>
          <a:xfrm>
            <a:off x="685800" y="669186"/>
            <a:ext cx="763975" cy="7394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9773" y="713918"/>
            <a:ext cx="40346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Arial"/>
                <a:cs typeface="Arial"/>
              </a:rPr>
              <a:t>Univ of California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San Diego</a:t>
            </a:r>
          </a:p>
          <a:p>
            <a:r>
              <a:rPr lang="en-US" b="1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Computer Science and Engineering</a:t>
            </a:r>
          </a:p>
        </p:txBody>
      </p:sp>
    </p:spTree>
    <p:extLst>
      <p:ext uri="{BB962C8B-B14F-4D97-AF65-F5344CB8AC3E}">
        <p14:creationId xmlns:p14="http://schemas.microsoft.com/office/powerpoint/2010/main" val="275360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Outline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F426-7B46-1B40-A98E-2872FE580935}" type="slidenum">
              <a:t>10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70426" y="2097315"/>
            <a:ext cx="3356429" cy="21408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>
                    <a:lumMod val="50000"/>
                  </a:schemeClr>
                </a:solidFill>
              </a:rPr>
              <a:t>Identities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9255" y="2097315"/>
            <a:ext cx="3356429" cy="21408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000">
                <a:solidFill>
                  <a:schemeClr val="bg1">
                    <a:lumMod val="50000"/>
                  </a:schemeClr>
                </a:solidFill>
              </a:rPr>
              <a:t>Modus Operandi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70426" y="4390571"/>
            <a:ext cx="3356429" cy="21408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>
                    <a:lumMod val="50000"/>
                  </a:schemeClr>
                </a:solidFill>
              </a:rPr>
              <a:t>Revenue</a:t>
            </a:r>
            <a:endParaRPr lang="en-US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9255" y="4390571"/>
            <a:ext cx="3356429" cy="21408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>
                    <a:lumMod val="50000"/>
                  </a:schemeClr>
                </a:solidFill>
              </a:rPr>
              <a:t>Implications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70426" y="1417638"/>
            <a:ext cx="6865258" cy="523220"/>
            <a:chOff x="1070426" y="1417638"/>
            <a:chExt cx="6865258" cy="523220"/>
          </a:xfrm>
        </p:grpSpPr>
        <p:sp>
          <p:nvSpPr>
            <p:cNvPr id="3" name="TextBox 2"/>
            <p:cNvSpPr txBox="1"/>
            <p:nvPr/>
          </p:nvSpPr>
          <p:spPr>
            <a:xfrm>
              <a:off x="1070426" y="1417638"/>
              <a:ext cx="6865258" cy="52322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i="1"/>
                <a:t>What we learned about botnets: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336" y="1479048"/>
              <a:ext cx="418949" cy="418949"/>
            </a:xfrm>
            <a:prstGeom prst="ellipse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070426" y="2097315"/>
            <a:ext cx="3356429" cy="2140856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Identities</a:t>
            </a:r>
          </a:p>
          <a:p>
            <a:pPr algn="ctr"/>
            <a:endParaRPr lang="en-US" sz="2000"/>
          </a:p>
          <a:p>
            <a:pPr algn="ctr"/>
            <a:r>
              <a:rPr lang="en-US" sz="2000"/>
              <a:t>2,000 binaries</a:t>
            </a:r>
            <a:br>
              <a:rPr lang="en-US" sz="2000"/>
            </a:br>
            <a:r>
              <a:rPr lang="en-US" sz="2000"/>
              <a:t>10 botnets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9255" y="2097315"/>
            <a:ext cx="3356429" cy="2140856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000"/>
              <a:t>Modus Operandi</a:t>
            </a:r>
          </a:p>
          <a:p>
            <a:pPr algn="ctr"/>
            <a:endParaRPr lang="en-US" sz="2000"/>
          </a:p>
          <a:p>
            <a:pPr algn="ctr"/>
            <a:r>
              <a:rPr lang="en-US" sz="2000"/>
              <a:t>e.g. affiliate program,</a:t>
            </a:r>
            <a:br>
              <a:rPr lang="en-US" sz="2000"/>
            </a:br>
            <a:r>
              <a:rPr lang="en-US" sz="2000"/>
              <a:t>wallet addresses in cloud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0426" y="4390571"/>
            <a:ext cx="3356429" cy="2140856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Revenue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10173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2737579" y="1655643"/>
            <a:ext cx="2597651" cy="259765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Botnet Mining Revenue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4430" y="2162249"/>
            <a:ext cx="197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FeodalCash</a:t>
            </a:r>
          </a:p>
        </p:txBody>
      </p:sp>
      <p:sp>
        <p:nvSpPr>
          <p:cNvPr id="22" name="Oval 21"/>
          <p:cNvSpPr/>
          <p:nvPr/>
        </p:nvSpPr>
        <p:spPr>
          <a:xfrm>
            <a:off x="1628675" y="3516466"/>
            <a:ext cx="2597651" cy="259765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extBox 6"/>
          <p:cNvSpPr txBox="1"/>
          <p:nvPr/>
        </p:nvSpPr>
        <p:spPr>
          <a:xfrm>
            <a:off x="2023891" y="4259629"/>
            <a:ext cx="1887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BMControl</a:t>
            </a:r>
          </a:p>
        </p:txBody>
      </p:sp>
      <p:sp>
        <p:nvSpPr>
          <p:cNvPr id="9" name="Oval 8"/>
          <p:cNvSpPr/>
          <p:nvPr/>
        </p:nvSpPr>
        <p:spPr>
          <a:xfrm>
            <a:off x="446779" y="1655643"/>
            <a:ext cx="2597651" cy="259765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802585" y="2162249"/>
            <a:ext cx="1934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ZeroAccess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96652" y="2685469"/>
            <a:ext cx="4199795" cy="2928377"/>
            <a:chOff x="796652" y="2685469"/>
            <a:chExt cx="4199795" cy="2928377"/>
          </a:xfrm>
        </p:grpSpPr>
        <p:sp>
          <p:nvSpPr>
            <p:cNvPr id="10" name="TextBox 9"/>
            <p:cNvSpPr txBox="1"/>
            <p:nvPr/>
          </p:nvSpPr>
          <p:spPr>
            <a:xfrm>
              <a:off x="796652" y="2685469"/>
              <a:ext cx="19409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>
                  <a:solidFill>
                    <a:schemeClr val="accent2"/>
                  </a:solidFill>
                </a:rPr>
                <a:t>486 bitcoins</a:t>
              </a:r>
            </a:p>
            <a:p>
              <a:pPr algn="ctr"/>
              <a:r>
                <a:rPr lang="en-US" sz="2400" i="1">
                  <a:solidFill>
                    <a:schemeClr val="accent2"/>
                  </a:solidFill>
                </a:rPr>
                <a:t>in 1 year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55520" y="2685469"/>
              <a:ext cx="19409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>
                  <a:solidFill>
                    <a:schemeClr val="accent2"/>
                  </a:solidFill>
                </a:rPr>
                <a:t>168 bitcoins</a:t>
              </a:r>
            </a:p>
            <a:p>
              <a:pPr algn="ctr"/>
              <a:r>
                <a:rPr lang="en-US" sz="2400" i="1">
                  <a:solidFill>
                    <a:schemeClr val="accent2"/>
                  </a:solidFill>
                </a:rPr>
                <a:t>in 3 months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22028" y="4782849"/>
              <a:ext cx="22039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>
                  <a:solidFill>
                    <a:schemeClr val="accent2"/>
                  </a:solidFill>
                </a:rPr>
                <a:t>3,000 bitcoins</a:t>
              </a:r>
            </a:p>
            <a:p>
              <a:pPr algn="ctr"/>
              <a:r>
                <a:rPr lang="en-US" sz="2400" i="1">
                  <a:solidFill>
                    <a:schemeClr val="accent2"/>
                  </a:solidFill>
                </a:rPr>
                <a:t>in 1 year</a:t>
              </a: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889820" y="1655642"/>
            <a:ext cx="2933962" cy="12567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Gather botnet</a:t>
            </a:r>
            <a:br>
              <a:rPr lang="en-US" sz="2400"/>
            </a:br>
            <a:r>
              <a:rPr lang="en-US" sz="2400"/>
              <a:t>wallet addresses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89820" y="3329913"/>
            <a:ext cx="2933962" cy="12567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Look up in </a:t>
            </a:r>
            <a:br>
              <a:rPr lang="en-US" sz="2400"/>
            </a:br>
            <a:r>
              <a:rPr lang="en-US" sz="2400"/>
              <a:t>public ledger</a:t>
            </a:r>
            <a:br>
              <a:rPr lang="en-US" sz="2400"/>
            </a:br>
            <a:r>
              <a:rPr lang="en-US"/>
              <a:t>(i.e. blockchain)</a:t>
            </a:r>
            <a:endParaRPr lang="en-US" sz="2000"/>
          </a:p>
        </p:txBody>
      </p:sp>
      <p:sp>
        <p:nvSpPr>
          <p:cNvPr id="14" name="Rounded Rectangle 13"/>
          <p:cNvSpPr/>
          <p:nvPr/>
        </p:nvSpPr>
        <p:spPr>
          <a:xfrm>
            <a:off x="5889820" y="4985488"/>
            <a:ext cx="2933962" cy="12567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Examine payments</a:t>
            </a:r>
            <a:br>
              <a:rPr lang="en-US" sz="2400"/>
            </a:br>
            <a:r>
              <a:rPr lang="en-US" sz="2400"/>
              <a:t>from mining pool</a:t>
            </a:r>
            <a:br>
              <a:rPr lang="en-US" sz="2400"/>
            </a:br>
            <a:r>
              <a:rPr lang="en-US"/>
              <a:t>(Meiklejohn </a:t>
            </a:r>
            <a:r>
              <a:rPr lang="en-US" i="1"/>
              <a:t>et al</a:t>
            </a:r>
            <a:r>
              <a:rPr lang="en-US"/>
              <a:t>)</a:t>
            </a:r>
          </a:p>
        </p:txBody>
      </p:sp>
      <p:cxnSp>
        <p:nvCxnSpPr>
          <p:cNvPr id="8" name="Straight Arrow Connector 7"/>
          <p:cNvCxnSpPr>
            <a:stCxn id="3" idx="2"/>
            <a:endCxn id="13" idx="0"/>
          </p:cNvCxnSpPr>
          <p:nvPr/>
        </p:nvCxnSpPr>
        <p:spPr>
          <a:xfrm>
            <a:off x="7356801" y="2912357"/>
            <a:ext cx="0" cy="4175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355934" y="4586628"/>
            <a:ext cx="0" cy="4175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Callout 3"/>
          <p:cNvSpPr/>
          <p:nvPr/>
        </p:nvSpPr>
        <p:spPr>
          <a:xfrm>
            <a:off x="6570247" y="274638"/>
            <a:ext cx="2356984" cy="909829"/>
          </a:xfrm>
          <a:prstGeom prst="wedgeEllipseCallout">
            <a:avLst>
              <a:gd name="adj1" fmla="val -38449"/>
              <a:gd name="adj2" fmla="val 11618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Lots of challenges!</a:t>
            </a:r>
          </a:p>
        </p:txBody>
      </p:sp>
    </p:spTree>
    <p:extLst>
      <p:ext uri="{BB962C8B-B14F-4D97-AF65-F5344CB8AC3E}">
        <p14:creationId xmlns:p14="http://schemas.microsoft.com/office/powerpoint/2010/main" val="218106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Botnet Revenue in Bitcoins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F426-7B46-1B40-A98E-2872FE580935}" type="slidenum">
              <a:t>12</a:t>
            </a:fld>
            <a:endParaRPr lang="en-US"/>
          </a:p>
        </p:txBody>
      </p:sp>
      <p:pic>
        <p:nvPicPr>
          <p:cNvPr id="8" name="Picture 7" descr="ndss_aggr_min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49" y="3152197"/>
            <a:ext cx="7305576" cy="3705803"/>
          </a:xfrm>
          <a:prstGeom prst="rect">
            <a:avLst/>
          </a:prstGeom>
        </p:spPr>
      </p:pic>
      <p:pic>
        <p:nvPicPr>
          <p:cNvPr id="9" name="Picture 8" descr="ndss_exchange_ra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31" y="1169452"/>
            <a:ext cx="7593794" cy="211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2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Botnet Revenue in US Dollars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F426-7B46-1B40-A98E-2872FE580935}" type="slidenum">
              <a:t>13</a:t>
            </a:fld>
            <a:endParaRPr lang="en-US"/>
          </a:p>
        </p:txBody>
      </p:sp>
      <p:pic>
        <p:nvPicPr>
          <p:cNvPr id="8" name="Picture 7" descr="ndss_exchange_ra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31" y="1169452"/>
            <a:ext cx="7593794" cy="2117602"/>
          </a:xfrm>
          <a:prstGeom prst="rect">
            <a:avLst/>
          </a:prstGeom>
        </p:spPr>
      </p:pic>
      <p:pic>
        <p:nvPicPr>
          <p:cNvPr id="10" name="Picture 9" descr="ndss_aggr_mining_us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19" y="3152197"/>
            <a:ext cx="7411606" cy="370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05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Mining Revenue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F426-7B46-1B40-A98E-2872FE580935}" type="slidenum">
              <a:rPr lang="en-US"/>
              <a:t>14</a:t>
            </a:fld>
            <a:endParaRPr lang="en-US"/>
          </a:p>
        </p:txBody>
      </p:sp>
      <p:pic>
        <p:nvPicPr>
          <p:cNvPr id="5" name="Picture 4" descr="ndss_exchange_ra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67" y="1624624"/>
            <a:ext cx="7593794" cy="2117602"/>
          </a:xfrm>
          <a:prstGeom prst="rect">
            <a:avLst/>
          </a:prstGeom>
        </p:spPr>
      </p:pic>
      <p:pic>
        <p:nvPicPr>
          <p:cNvPr id="7" name="Picture 6" descr="ndss_difficult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78" y="3742226"/>
            <a:ext cx="7319547" cy="2614124"/>
          </a:xfrm>
          <a:prstGeom prst="rect">
            <a:avLst/>
          </a:prstGeom>
        </p:spPr>
      </p:pic>
      <p:pic>
        <p:nvPicPr>
          <p:cNvPr id="8" name="Picture 7" descr="ndss_difficulty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1"/>
          <a:stretch/>
        </p:blipFill>
        <p:spPr>
          <a:xfrm>
            <a:off x="1072678" y="3551213"/>
            <a:ext cx="7319547" cy="56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7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dss_usd_revenue_with_ti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46700"/>
            <a:ext cx="8269803" cy="5316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Mining Revenue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F426-7B46-1B40-A98E-2872FE580935}" type="slidenum">
              <a:t>15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4194402" y="1830616"/>
            <a:ext cx="1819549" cy="843293"/>
          </a:xfrm>
          <a:prstGeom prst="wedgeRoundRectCallout">
            <a:avLst>
              <a:gd name="adj1" fmla="val 43113"/>
              <a:gd name="adj2" fmla="val 13344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BMControl</a:t>
            </a:r>
            <a:br>
              <a:rPr lang="en-US" sz="2400"/>
            </a:br>
            <a:r>
              <a:rPr lang="en-US" sz="2400"/>
              <a:t>$300/day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254858" y="4546139"/>
            <a:ext cx="1819549" cy="843293"/>
          </a:xfrm>
          <a:prstGeom prst="wedgeRoundRectCallout">
            <a:avLst>
              <a:gd name="adj1" fmla="val 120542"/>
              <a:gd name="adj2" fmla="val 1427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BMControl</a:t>
            </a:r>
            <a:br>
              <a:rPr lang="en-US" sz="2400"/>
            </a:br>
            <a:r>
              <a:rPr lang="en-US" sz="2400"/>
              <a:t>$30/day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1405807" y="3532006"/>
            <a:ext cx="1819549" cy="843293"/>
          </a:xfrm>
          <a:prstGeom prst="wedgeRoundRectCallout">
            <a:avLst>
              <a:gd name="adj1" fmla="val -43653"/>
              <a:gd name="adj2" fmla="val -17212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My CPU</a:t>
            </a:r>
            <a:br>
              <a:rPr lang="en-US" sz="2400"/>
            </a:br>
            <a:r>
              <a:rPr lang="en-US" sz="2400"/>
              <a:t>$0.20/day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289874" y="1797728"/>
            <a:ext cx="1819549" cy="843293"/>
          </a:xfrm>
          <a:prstGeom prst="wedgeRoundRectCallout">
            <a:avLst>
              <a:gd name="adj1" fmla="val 16465"/>
              <a:gd name="adj2" fmla="val 30057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My CPU</a:t>
            </a:r>
            <a:br>
              <a:rPr lang="en-US" sz="2400"/>
            </a:br>
            <a:r>
              <a:rPr lang="en-US" sz="2400"/>
              <a:t>$0.002/day</a:t>
            </a:r>
          </a:p>
        </p:txBody>
      </p:sp>
    </p:spTree>
    <p:extLst>
      <p:ext uri="{BB962C8B-B14F-4D97-AF65-F5344CB8AC3E}">
        <p14:creationId xmlns:p14="http://schemas.microsoft.com/office/powerpoint/2010/main" val="164756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65606" y="1302897"/>
            <a:ext cx="3564590" cy="1204358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Litecoin Mining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F426-7B46-1B40-A98E-2872FE580935}" type="slidenum">
              <a:t>16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93267" y="2963157"/>
            <a:ext cx="5023651" cy="3663594"/>
            <a:chOff x="321908" y="2947316"/>
            <a:chExt cx="5023651" cy="3663594"/>
          </a:xfrm>
        </p:grpSpPr>
        <p:sp>
          <p:nvSpPr>
            <p:cNvPr id="8" name="Rectangle 7"/>
            <p:cNvSpPr/>
            <p:nvPr/>
          </p:nvSpPr>
          <p:spPr>
            <a:xfrm>
              <a:off x="321908" y="2947316"/>
              <a:ext cx="5023651" cy="36635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8953" y="3061344"/>
              <a:ext cx="4630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>
                  <a:solidFill>
                    <a:schemeClr val="accent6"/>
                  </a:solidFill>
                </a:rPr>
                <a:t>Litecoin Mining Revenue</a:t>
              </a:r>
            </a:p>
          </p:txBody>
        </p:sp>
        <p:pic>
          <p:nvPicPr>
            <p:cNvPr id="12" name="Picture 11" descr="ndss_litecoin_profitability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247" y="3430676"/>
              <a:ext cx="4767627" cy="3064903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204649" y="407525"/>
            <a:ext cx="4697100" cy="3663594"/>
            <a:chOff x="4203233" y="2591049"/>
            <a:chExt cx="4697100" cy="3663594"/>
          </a:xfrm>
        </p:grpSpPr>
        <p:sp>
          <p:nvSpPr>
            <p:cNvPr id="9" name="Rectangle 8"/>
            <p:cNvSpPr/>
            <p:nvPr/>
          </p:nvSpPr>
          <p:spPr>
            <a:xfrm>
              <a:off x="4203234" y="2591049"/>
              <a:ext cx="4697099" cy="36635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03233" y="2755706"/>
              <a:ext cx="4697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>
                  <a:solidFill>
                    <a:srgbClr val="9BBB59"/>
                  </a:solidFill>
                </a:rPr>
                <a:t>Number of New Botnet Mining Operations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3004" y="3163175"/>
              <a:ext cx="4280392" cy="296785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78" y="1507601"/>
            <a:ext cx="867462" cy="8661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4140" y="1450442"/>
            <a:ext cx="259988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Different hash function</a:t>
            </a:r>
          </a:p>
          <a:p>
            <a:r>
              <a:rPr lang="en-US"/>
              <a:t> - Bitcoin: SHA-256</a:t>
            </a:r>
          </a:p>
          <a:p>
            <a:r>
              <a:rPr lang="en-US"/>
              <a:t> - Litecoin: Scrypt</a:t>
            </a:r>
          </a:p>
        </p:txBody>
      </p:sp>
    </p:spTree>
    <p:extLst>
      <p:ext uri="{BB962C8B-B14F-4D97-AF65-F5344CB8AC3E}">
        <p14:creationId xmlns:p14="http://schemas.microsoft.com/office/powerpoint/2010/main" val="184880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Outline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F426-7B46-1B40-A98E-2872FE580935}" type="slidenum">
              <a:t>17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70426" y="2097315"/>
            <a:ext cx="3356429" cy="21408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>
                    <a:lumMod val="50000"/>
                  </a:schemeClr>
                </a:solidFill>
              </a:rPr>
              <a:t>Identities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9255" y="2097315"/>
            <a:ext cx="3356429" cy="21408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000">
                <a:solidFill>
                  <a:schemeClr val="bg1">
                    <a:lumMod val="50000"/>
                  </a:schemeClr>
                </a:solidFill>
              </a:rPr>
              <a:t>Modus Operandi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70426" y="4390571"/>
            <a:ext cx="3356429" cy="21408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>
                    <a:lumMod val="50000"/>
                  </a:schemeClr>
                </a:solidFill>
              </a:rPr>
              <a:t>Revenue</a:t>
            </a:r>
            <a:endParaRPr lang="en-US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9255" y="4390571"/>
            <a:ext cx="3356429" cy="21408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>
                    <a:lumMod val="50000"/>
                  </a:schemeClr>
                </a:solidFill>
              </a:rPr>
              <a:t>Implications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70426" y="1417638"/>
            <a:ext cx="6865258" cy="523220"/>
            <a:chOff x="1070426" y="1417638"/>
            <a:chExt cx="6865258" cy="523220"/>
          </a:xfrm>
        </p:grpSpPr>
        <p:sp>
          <p:nvSpPr>
            <p:cNvPr id="3" name="TextBox 2"/>
            <p:cNvSpPr txBox="1"/>
            <p:nvPr/>
          </p:nvSpPr>
          <p:spPr>
            <a:xfrm>
              <a:off x="1070426" y="1417638"/>
              <a:ext cx="6865258" cy="52322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i="1"/>
                <a:t>What we learned about botnets: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1336" y="1479048"/>
              <a:ext cx="418949" cy="418949"/>
            </a:xfrm>
            <a:prstGeom prst="ellipse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070426" y="2097315"/>
            <a:ext cx="3356429" cy="2140856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Identities</a:t>
            </a:r>
          </a:p>
          <a:p>
            <a:pPr algn="ctr"/>
            <a:endParaRPr lang="en-US" sz="2000"/>
          </a:p>
          <a:p>
            <a:pPr algn="ctr"/>
            <a:r>
              <a:rPr lang="en-US" sz="2000"/>
              <a:t>2,000 binaries</a:t>
            </a:r>
          </a:p>
          <a:p>
            <a:pPr algn="ctr"/>
            <a:r>
              <a:rPr lang="en-US" sz="2000"/>
              <a:t>10 botnets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9255" y="2097315"/>
            <a:ext cx="3356429" cy="2140856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000"/>
              <a:t>Modus Operandi</a:t>
            </a:r>
          </a:p>
          <a:p>
            <a:pPr algn="ctr"/>
            <a:endParaRPr lang="en-US" sz="2000"/>
          </a:p>
          <a:p>
            <a:pPr algn="ctr"/>
            <a:r>
              <a:rPr lang="en-US" sz="2000"/>
              <a:t>e.g. affiliate program,</a:t>
            </a:r>
            <a:br>
              <a:rPr lang="en-US" sz="2000"/>
            </a:br>
            <a:r>
              <a:rPr lang="en-US" sz="2000"/>
              <a:t>wallet addresses in cloud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0426" y="4390571"/>
            <a:ext cx="3356429" cy="2140856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Revenue</a:t>
            </a:r>
            <a:endParaRPr lang="en-US" sz="2000"/>
          </a:p>
          <a:p>
            <a:pPr algn="ctr"/>
            <a:endParaRPr lang="en-US" sz="2000"/>
          </a:p>
          <a:p>
            <a:pPr algn="ctr"/>
            <a:r>
              <a:rPr lang="en-US" sz="2000"/>
              <a:t>4,000 bitcoins</a:t>
            </a:r>
            <a:br>
              <a:rPr lang="en-US" sz="2000"/>
            </a:br>
            <a:r>
              <a:rPr lang="en-US" sz="2000"/>
              <a:t>in 2 years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9255" y="4390571"/>
            <a:ext cx="3356429" cy="2140856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209000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533" l="2200" r="986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5805" y="2710419"/>
            <a:ext cx="2981566" cy="2236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Implication &amp; Conclusion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F426-7B46-1B40-A98E-2872FE580935}" type="slidenum">
              <a:rPr lang="en-US"/>
              <a:t>18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9572" y="2710419"/>
            <a:ext cx="4365896" cy="2385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ounded Rectangular Callout 11"/>
          <p:cNvSpPr/>
          <p:nvPr/>
        </p:nvSpPr>
        <p:spPr>
          <a:xfrm>
            <a:off x="1190554" y="1610945"/>
            <a:ext cx="1707829" cy="525538"/>
          </a:xfrm>
          <a:prstGeom prst="wedgeRoundRectCallout">
            <a:avLst>
              <a:gd name="adj1" fmla="val 28526"/>
              <a:gd name="adj2" fmla="val 22291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Spam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359572" y="5557660"/>
            <a:ext cx="1842666" cy="718242"/>
          </a:xfrm>
          <a:prstGeom prst="wedgeRoundRectCallout">
            <a:avLst>
              <a:gd name="adj1" fmla="val 29808"/>
              <a:gd name="adj2" fmla="val -27131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Click-fraud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5725468" y="1613785"/>
            <a:ext cx="2923015" cy="877257"/>
          </a:xfrm>
          <a:prstGeom prst="wedgeRoundRectCallout">
            <a:avLst>
              <a:gd name="adj1" fmla="val -86622"/>
              <a:gd name="adj2" fmla="val 12132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Bitcoin-mining</a:t>
            </a:r>
            <a:endParaRPr lang="en-US" sz="2000"/>
          </a:p>
        </p:txBody>
      </p:sp>
      <p:sp>
        <p:nvSpPr>
          <p:cNvPr id="15" name="Rounded Rectangular Callout 14"/>
          <p:cNvSpPr/>
          <p:nvPr/>
        </p:nvSpPr>
        <p:spPr>
          <a:xfrm>
            <a:off x="6553200" y="3673997"/>
            <a:ext cx="1838243" cy="1084401"/>
          </a:xfrm>
          <a:prstGeom prst="wedgeRoundRectCallout">
            <a:avLst>
              <a:gd name="adj1" fmla="val -120602"/>
              <a:gd name="adj2" fmla="val -3646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Litecoin-mining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5880491" y="5107411"/>
            <a:ext cx="2510952" cy="734474"/>
          </a:xfrm>
          <a:prstGeom prst="wedgeRoundRectCallout">
            <a:avLst>
              <a:gd name="adj1" fmla="val -125154"/>
              <a:gd name="adj2" fmla="val -18314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*coin-mining</a:t>
            </a:r>
          </a:p>
        </p:txBody>
      </p:sp>
    </p:spTree>
    <p:extLst>
      <p:ext uri="{BB962C8B-B14F-4D97-AF65-F5344CB8AC3E}">
        <p14:creationId xmlns:p14="http://schemas.microsoft.com/office/powerpoint/2010/main" val="388237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F426-7B46-1B40-A98E-2872FE580935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4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Motivation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32082" y="1795313"/>
            <a:ext cx="2004060" cy="957931"/>
            <a:chOff x="3743813" y="1417638"/>
            <a:chExt cx="2004060" cy="9579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43813" y="1417638"/>
              <a:ext cx="890855" cy="95793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634668" y="1593560"/>
              <a:ext cx="111320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/>
                <a:t>Spam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21463" y="2685748"/>
            <a:ext cx="3071325" cy="1105246"/>
            <a:chOff x="4650165" y="3261547"/>
            <a:chExt cx="3071325" cy="110524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50165" y="3261547"/>
              <a:ext cx="1519714" cy="110524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747873" y="3483300"/>
              <a:ext cx="197361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/>
                <a:t>Click-fraud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36142" y="1992873"/>
            <a:ext cx="13033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3"/>
                </a:solidFill>
                <a:sym typeface="Wingdings"/>
              </a:rPr>
              <a:t></a:t>
            </a:r>
            <a:r>
              <a:rPr lang="en-US" sz="3200" b="1">
                <a:solidFill>
                  <a:schemeClr val="accent3"/>
                </a:solidFill>
              </a:rPr>
              <a:t> $$$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2788" y="2907501"/>
            <a:ext cx="13033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3"/>
                </a:solidFill>
                <a:sym typeface="Wingdings"/>
              </a:rPr>
              <a:t></a:t>
            </a:r>
            <a:r>
              <a:rPr lang="en-US" sz="3200" b="1">
                <a:solidFill>
                  <a:schemeClr val="accent3"/>
                </a:solidFill>
              </a:rPr>
              <a:t> $$$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371684" y="5463661"/>
            <a:ext cx="2826895" cy="836586"/>
            <a:chOff x="4557126" y="4901955"/>
            <a:chExt cx="2826895" cy="836586"/>
          </a:xfrm>
        </p:grpSpPr>
        <p:pic>
          <p:nvPicPr>
            <p:cNvPr id="16" name="Picture 15" descr="busy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7126" y="4901955"/>
              <a:ext cx="836586" cy="83658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495163" y="5049605"/>
              <a:ext cx="188885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/>
                <a:t>100% CPU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71683" y="5266858"/>
            <a:ext cx="2831246" cy="1121909"/>
            <a:chOff x="4465975" y="4743211"/>
            <a:chExt cx="2831246" cy="112190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65975" y="4743211"/>
              <a:ext cx="1130440" cy="112190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596415" y="4775628"/>
              <a:ext cx="1700806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/>
                <a:t>Mining</a:t>
              </a:r>
            </a:p>
            <a:p>
              <a:r>
                <a:rPr lang="en-US" sz="3200"/>
                <a:t>Bitcoins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383438" y="5616881"/>
            <a:ext cx="13033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3"/>
                </a:solidFill>
                <a:sym typeface="Wingdings"/>
              </a:rPr>
              <a:t></a:t>
            </a:r>
            <a:r>
              <a:rPr lang="en-US" sz="3200" b="1">
                <a:solidFill>
                  <a:schemeClr val="accent3"/>
                </a:solidFill>
              </a:rPr>
              <a:t> $$$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784418" y="4189554"/>
            <a:ext cx="6088134" cy="2435370"/>
            <a:chOff x="2784418" y="4189554"/>
            <a:chExt cx="6088134" cy="2435370"/>
          </a:xfrm>
        </p:grpSpPr>
        <p:sp>
          <p:nvSpPr>
            <p:cNvPr id="23" name="Rectangle 22"/>
            <p:cNvSpPr/>
            <p:nvPr/>
          </p:nvSpPr>
          <p:spPr>
            <a:xfrm>
              <a:off x="2784418" y="4469224"/>
              <a:ext cx="5902382" cy="2155700"/>
            </a:xfrm>
            <a:prstGeom prst="rect">
              <a:avLst/>
            </a:prstGeom>
            <a:noFill/>
            <a:ln w="57150" cmpd="sng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86167" y="4189554"/>
              <a:ext cx="5586385" cy="58477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/>
                <a:t>Computational Power </a:t>
              </a:r>
              <a:r>
                <a:rPr lang="en-US" sz="3200">
                  <a:sym typeface="Wingdings"/>
                </a:rPr>
                <a:t> Money</a:t>
              </a:r>
              <a:endParaRPr lang="en-US" sz="32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1779" y="1215613"/>
            <a:ext cx="7875246" cy="2575382"/>
            <a:chOff x="921779" y="1215613"/>
            <a:chExt cx="7875246" cy="2575382"/>
          </a:xfrm>
        </p:grpSpPr>
        <p:sp>
          <p:nvSpPr>
            <p:cNvPr id="25" name="Rectangle 24"/>
            <p:cNvSpPr/>
            <p:nvPr/>
          </p:nvSpPr>
          <p:spPr>
            <a:xfrm>
              <a:off x="921779" y="1570039"/>
              <a:ext cx="7765021" cy="2220956"/>
            </a:xfrm>
            <a:prstGeom prst="rect">
              <a:avLst/>
            </a:prstGeom>
            <a:noFill/>
            <a:ln w="57150" cmpd="sng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46631" y="1215613"/>
              <a:ext cx="4950394" cy="5847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/>
                <a:t>Unique IP address </a:t>
              </a:r>
              <a:r>
                <a:rPr lang="en-US" sz="3200">
                  <a:sym typeface="Wingdings"/>
                </a:rPr>
                <a:t> Money</a:t>
              </a:r>
              <a:endParaRPr lang="en-US" sz="320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98533" l="2200" r="986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316515"/>
            <a:ext cx="3888048" cy="2916036"/>
          </a:xfrm>
          <a:prstGeom prst="rect">
            <a:avLst/>
          </a:prstGeom>
        </p:spPr>
      </p:pic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F426-7B46-1B40-A98E-2872FE580935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6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Outline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F426-7B46-1B40-A98E-2872FE580935}" type="slidenum">
              <a:t>20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70426" y="2097315"/>
            <a:ext cx="3356429" cy="21408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>
                    <a:lumMod val="50000"/>
                  </a:schemeClr>
                </a:solidFill>
              </a:rPr>
              <a:t>Identities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9255" y="2097315"/>
            <a:ext cx="3356429" cy="21408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000">
                <a:solidFill>
                  <a:schemeClr val="bg1">
                    <a:lumMod val="50000"/>
                  </a:schemeClr>
                </a:solidFill>
              </a:rPr>
              <a:t>Modus Operandi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70426" y="4390571"/>
            <a:ext cx="3356429" cy="21408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>
                    <a:lumMod val="50000"/>
                  </a:schemeClr>
                </a:solidFill>
              </a:rPr>
              <a:t>Revenue</a:t>
            </a:r>
            <a:endParaRPr lang="en-US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9255" y="4390571"/>
            <a:ext cx="3356429" cy="21408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>
                    <a:lumMod val="50000"/>
                  </a:schemeClr>
                </a:solidFill>
              </a:rPr>
              <a:t>Implications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70426" y="1417638"/>
            <a:ext cx="6865258" cy="523220"/>
            <a:chOff x="1070426" y="1417638"/>
            <a:chExt cx="6865258" cy="523220"/>
          </a:xfrm>
        </p:grpSpPr>
        <p:sp>
          <p:nvSpPr>
            <p:cNvPr id="3" name="TextBox 2"/>
            <p:cNvSpPr txBox="1"/>
            <p:nvPr/>
          </p:nvSpPr>
          <p:spPr>
            <a:xfrm>
              <a:off x="1070426" y="1417638"/>
              <a:ext cx="6865258" cy="52322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i="1"/>
                <a:t>What we learned about botnets: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336" y="1479048"/>
              <a:ext cx="418949" cy="418949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039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Motivation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17251" y="1369297"/>
            <a:ext cx="2576190" cy="1932143"/>
            <a:chOff x="664811" y="1684550"/>
            <a:chExt cx="3375129" cy="25313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667" b="98533" l="2200" r="986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4811" y="1684550"/>
              <a:ext cx="3375129" cy="253134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9526" y="2036973"/>
              <a:ext cx="1130440" cy="1121909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662885" y="1259398"/>
            <a:ext cx="4630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chemeClr val="accent1"/>
                </a:solidFill>
              </a:rPr>
              <a:t>Kevin</a:t>
            </a:r>
          </a:p>
          <a:p>
            <a:r>
              <a:rPr lang="en-US" sz="4000"/>
              <a:t>Loss in productivity</a:t>
            </a:r>
          </a:p>
          <a:p>
            <a:r>
              <a:rPr lang="en-US" sz="4000"/>
              <a:t>High electricity bill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F426-7B46-1B40-A98E-2872FE580935}" type="slidenum">
              <a:t>3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7551" y="3414867"/>
            <a:ext cx="4630832" cy="463083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90000"/>
              </a:lnSpc>
            </a:pPr>
            <a:r>
              <a:rPr lang="en-US" sz="4000"/>
              <a:t>Scale?</a:t>
            </a:r>
          </a:p>
          <a:p>
            <a:pPr algn="ctr">
              <a:lnSpc>
                <a:spcPct val="90000"/>
              </a:lnSpc>
            </a:pPr>
            <a:r>
              <a:rPr lang="en-US" sz="280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sz="2800">
              <a:sym typeface="Wingdings"/>
            </a:endParaRPr>
          </a:p>
          <a:p>
            <a:pPr algn="ctr">
              <a:lnSpc>
                <a:spcPct val="90000"/>
              </a:lnSpc>
            </a:pPr>
            <a:r>
              <a:rPr lang="en-US" sz="2800"/>
              <a:t>Who?</a:t>
            </a:r>
          </a:p>
          <a:p>
            <a:pPr algn="ctr">
              <a:lnSpc>
                <a:spcPct val="90000"/>
              </a:lnSpc>
            </a:pPr>
            <a:r>
              <a:rPr lang="en-US" sz="2800"/>
              <a:t>Operations?</a:t>
            </a:r>
          </a:p>
          <a:p>
            <a:pPr algn="ctr">
              <a:lnSpc>
                <a:spcPct val="90000"/>
              </a:lnSpc>
            </a:pPr>
            <a:r>
              <a:rPr lang="en-US" sz="2800"/>
              <a:t>Profitable?</a:t>
            </a:r>
          </a:p>
        </p:txBody>
      </p:sp>
      <p:sp>
        <p:nvSpPr>
          <p:cNvPr id="14" name="Oval 13"/>
          <p:cNvSpPr/>
          <p:nvPr/>
        </p:nvSpPr>
        <p:spPr>
          <a:xfrm>
            <a:off x="3806556" y="3414867"/>
            <a:ext cx="4630832" cy="463083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90000"/>
              </a:lnSpc>
            </a:pPr>
            <a:r>
              <a:rPr lang="en-US" sz="4000"/>
              <a:t>Implications?</a:t>
            </a:r>
          </a:p>
          <a:p>
            <a:pPr algn="ctr">
              <a:lnSpc>
                <a:spcPct val="90000"/>
              </a:lnSpc>
            </a:pPr>
            <a:r>
              <a:rPr lang="en-US" sz="280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sz="2800"/>
          </a:p>
          <a:p>
            <a:pPr algn="ctr">
              <a:lnSpc>
                <a:spcPct val="90000"/>
              </a:lnSpc>
            </a:pPr>
            <a:r>
              <a:rPr lang="en-US" sz="2800"/>
              <a:t>Bitcoin-mining</a:t>
            </a:r>
          </a:p>
          <a:p>
            <a:pPr algn="ctr">
              <a:lnSpc>
                <a:spcPct val="90000"/>
              </a:lnSpc>
            </a:pPr>
            <a:r>
              <a:rPr lang="en-US" sz="2800"/>
              <a:t>in relation to</a:t>
            </a:r>
          </a:p>
          <a:p>
            <a:pPr algn="ctr">
              <a:lnSpc>
                <a:spcPct val="90000"/>
              </a:lnSpc>
            </a:pPr>
            <a:r>
              <a:rPr lang="en-US" sz="2800"/>
              <a:t>spam/click-fraud?</a:t>
            </a:r>
          </a:p>
        </p:txBody>
      </p:sp>
    </p:spTree>
    <p:extLst>
      <p:ext uri="{BB962C8B-B14F-4D97-AF65-F5344CB8AC3E}">
        <p14:creationId xmlns:p14="http://schemas.microsoft.com/office/powerpoint/2010/main" val="43906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Contributions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F426-7B46-1B40-A98E-2872FE580935}" type="slidenum">
              <a:t>4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70426" y="2097315"/>
            <a:ext cx="3356429" cy="2140856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Identities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9255" y="2097315"/>
            <a:ext cx="3356429" cy="2140856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000"/>
              <a:t>Modus Operandi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70426" y="4390571"/>
            <a:ext cx="3356429" cy="2140856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Revenue</a:t>
            </a:r>
            <a:endParaRPr lang="en-US" sz="2000"/>
          </a:p>
        </p:txBody>
      </p:sp>
      <p:sp>
        <p:nvSpPr>
          <p:cNvPr id="31" name="Rectangle 30"/>
          <p:cNvSpPr/>
          <p:nvPr/>
        </p:nvSpPr>
        <p:spPr>
          <a:xfrm>
            <a:off x="4579255" y="4390571"/>
            <a:ext cx="3356429" cy="2140856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Implications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70426" y="1417638"/>
            <a:ext cx="6865258" cy="523220"/>
            <a:chOff x="1070426" y="1417638"/>
            <a:chExt cx="6865258" cy="523220"/>
          </a:xfrm>
        </p:grpSpPr>
        <p:sp>
          <p:nvSpPr>
            <p:cNvPr id="3" name="TextBox 2"/>
            <p:cNvSpPr txBox="1"/>
            <p:nvPr/>
          </p:nvSpPr>
          <p:spPr>
            <a:xfrm>
              <a:off x="1070426" y="1417638"/>
              <a:ext cx="6865258" cy="52322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i="1"/>
                <a:t>What we learned about botnets: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1336" y="1479048"/>
              <a:ext cx="418949" cy="418949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019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4947405" y="5572241"/>
            <a:ext cx="3211590" cy="9725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Get 25    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/>
              <a:t>How you can make bitcoins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F426-7B46-1B40-A98E-2872FE580935}" type="slidenum">
              <a:t>5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675587" y="3444717"/>
            <a:ext cx="4040514" cy="3100123"/>
            <a:chOff x="457200" y="2958417"/>
            <a:chExt cx="4040514" cy="3100123"/>
          </a:xfrm>
        </p:grpSpPr>
        <p:sp>
          <p:nvSpPr>
            <p:cNvPr id="37" name="Cloud Callout 36"/>
            <p:cNvSpPr/>
            <p:nvPr/>
          </p:nvSpPr>
          <p:spPr>
            <a:xfrm>
              <a:off x="946727" y="3244273"/>
              <a:ext cx="2993539" cy="2327969"/>
            </a:xfrm>
            <a:prstGeom prst="cloudCallout">
              <a:avLst>
                <a:gd name="adj1" fmla="val -17538"/>
                <a:gd name="adj2" fmla="val 35452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P2P Network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57200" y="2958417"/>
              <a:ext cx="4040514" cy="3100123"/>
              <a:chOff x="549564" y="2958417"/>
              <a:chExt cx="4040514" cy="3100123"/>
            </a:xfrm>
          </p:grpSpPr>
          <p:pic>
            <p:nvPicPr>
              <p:cNvPr id="7" name="Picture 6" descr="Desktop-Computer-Clip-Art-techmore.info-1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1181" y="5170527"/>
                <a:ext cx="1299624" cy="888013"/>
              </a:xfrm>
              <a:prstGeom prst="rect">
                <a:avLst/>
              </a:prstGeom>
            </p:spPr>
          </p:pic>
          <p:pic>
            <p:nvPicPr>
              <p:cNvPr id="8" name="Picture 7" descr="Desktop-Computer-Clip-Art-techmore.info-1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564" y="4087563"/>
                <a:ext cx="1299624" cy="888013"/>
              </a:xfrm>
              <a:prstGeom prst="rect">
                <a:avLst/>
              </a:prstGeom>
            </p:spPr>
          </p:pic>
          <p:pic>
            <p:nvPicPr>
              <p:cNvPr id="9" name="Picture 8" descr="Desktop-Computer-Clip-Art-techmore.info-1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1181" y="2958417"/>
                <a:ext cx="1299624" cy="888013"/>
              </a:xfrm>
              <a:prstGeom prst="rect">
                <a:avLst/>
              </a:prstGeom>
            </p:spPr>
          </p:pic>
          <p:pic>
            <p:nvPicPr>
              <p:cNvPr id="10" name="Picture 9" descr="Desktop-Computer-Clip-Art-techmore.info-1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0454" y="4087563"/>
                <a:ext cx="1299624" cy="888013"/>
              </a:xfrm>
              <a:prstGeom prst="rect">
                <a:avLst/>
              </a:prstGeom>
            </p:spPr>
          </p:pic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127" y="5749147"/>
            <a:ext cx="720309" cy="714874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4947405" y="2147783"/>
            <a:ext cx="3211590" cy="9725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Apply SHA-256 on integer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4947405" y="3846430"/>
            <a:ext cx="3211590" cy="9725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Found hash collision</a:t>
            </a:r>
          </a:p>
        </p:txBody>
      </p:sp>
      <p:cxnSp>
        <p:nvCxnSpPr>
          <p:cNvPr id="30" name="Straight Arrow Connector 29"/>
          <p:cNvCxnSpPr>
            <a:stCxn id="25" idx="2"/>
            <a:endCxn id="28" idx="0"/>
          </p:cNvCxnSpPr>
          <p:nvPr/>
        </p:nvCxnSpPr>
        <p:spPr>
          <a:xfrm>
            <a:off x="6553200" y="3120382"/>
            <a:ext cx="0" cy="726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0" idx="0"/>
            <a:endCxn id="25" idx="1"/>
          </p:cNvCxnSpPr>
          <p:nvPr/>
        </p:nvCxnSpPr>
        <p:spPr>
          <a:xfrm rot="5400000" flipH="1" flipV="1">
            <a:off x="3536957" y="3163415"/>
            <a:ext cx="1939780" cy="88111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3" idx="0"/>
          </p:cNvCxnSpPr>
          <p:nvPr/>
        </p:nvCxnSpPr>
        <p:spPr>
          <a:xfrm>
            <a:off x="6553200" y="4846193"/>
            <a:ext cx="0" cy="726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33" idx="1"/>
            <a:endCxn id="10" idx="2"/>
          </p:cNvCxnSpPr>
          <p:nvPr/>
        </p:nvCxnSpPr>
        <p:spPr>
          <a:xfrm rot="10800000">
            <a:off x="4066289" y="5461877"/>
            <a:ext cx="881116" cy="59666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4860678" y="3150855"/>
            <a:ext cx="1569395" cy="695575"/>
            <a:chOff x="353865" y="1592114"/>
            <a:chExt cx="1569395" cy="695575"/>
          </a:xfrm>
        </p:grpSpPr>
        <p:pic>
          <p:nvPicPr>
            <p:cNvPr id="38" name="Picture 37" descr="busy.gif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865" y="1683181"/>
              <a:ext cx="535134" cy="535134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865909" y="1592114"/>
              <a:ext cx="1057351" cy="695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/>
                <a:t>Mining </a:t>
              </a:r>
              <a:br>
                <a:rPr lang="en-US" sz="2400"/>
              </a:br>
              <a:r>
                <a:rPr lang="en-US" sz="2400"/>
                <a:t>App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748497" y="3142374"/>
            <a:ext cx="1586342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/>
              <a:t>Takes 100+</a:t>
            </a:r>
            <a:br>
              <a:rPr lang="en-US" sz="2400"/>
            </a:br>
            <a:r>
              <a:rPr lang="en-US" sz="2400"/>
              <a:t>years</a:t>
            </a:r>
          </a:p>
        </p:txBody>
      </p:sp>
      <p:cxnSp>
        <p:nvCxnSpPr>
          <p:cNvPr id="12" name="Curved Connector 11"/>
          <p:cNvCxnSpPr>
            <a:stCxn id="25" idx="3"/>
            <a:endCxn id="25" idx="0"/>
          </p:cNvCxnSpPr>
          <p:nvPr/>
        </p:nvCxnSpPr>
        <p:spPr>
          <a:xfrm flipH="1" flipV="1">
            <a:off x="6553200" y="2147783"/>
            <a:ext cx="1605795" cy="486300"/>
          </a:xfrm>
          <a:prstGeom prst="curvedConnector4">
            <a:avLst>
              <a:gd name="adj1" fmla="val -27190"/>
              <a:gd name="adj2" fmla="val 26183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18896" y="464697"/>
            <a:ext cx="2053422" cy="99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400"/>
              <a:t>Pick a </a:t>
            </a:r>
            <a:br>
              <a:rPr lang="en-US" sz="2400"/>
            </a:br>
            <a:r>
              <a:rPr lang="en-US" sz="2400"/>
              <a:t>different </a:t>
            </a:r>
            <a:br>
              <a:rPr lang="en-US" sz="2400"/>
            </a:br>
            <a:r>
              <a:rPr lang="en-US" sz="2400"/>
              <a:t>integer</a:t>
            </a:r>
          </a:p>
        </p:txBody>
      </p:sp>
    </p:spTree>
    <p:extLst>
      <p:ext uri="{BB962C8B-B14F-4D97-AF65-F5344CB8AC3E}">
        <p14:creationId xmlns:p14="http://schemas.microsoft.com/office/powerpoint/2010/main" val="136733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5" grpId="0" animBg="1"/>
      <p:bldP spid="28" grpId="0" animBg="1"/>
      <p:bldP spid="43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Mining Pools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F426-7B46-1B40-A98E-2872FE580935}" type="slidenum">
              <a:t>6</a:t>
            </a:fld>
            <a:endParaRPr lang="en-US"/>
          </a:p>
        </p:txBody>
      </p:sp>
      <p:sp>
        <p:nvSpPr>
          <p:cNvPr id="29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4D9BD3-E598-3D43-B722-5B976AC830AC}" type="slidenum">
              <a:rPr lang="en-US"/>
              <a:pPr/>
              <a:t>6</a:t>
            </a:fld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73791"/>
                    </a14:imgEffect>
                  </a14:imgLayer>
                </a14:imgProps>
              </a:ext>
            </a:extLst>
          </a:blip>
          <a:srcRect l="2508" r="25518"/>
          <a:stretch/>
        </p:blipFill>
        <p:spPr>
          <a:xfrm>
            <a:off x="784919" y="3884270"/>
            <a:ext cx="3592285" cy="123190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12525" y="2655388"/>
            <a:ext cx="523484" cy="613810"/>
            <a:chOff x="533178" y="1931132"/>
            <a:chExt cx="523484" cy="61381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178" y="1931132"/>
              <a:ext cx="523484" cy="61381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30120" y="2103354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 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839895" y="4135033"/>
            <a:ext cx="130704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/>
              <a:t>Mining Pool</a:t>
            </a:r>
          </a:p>
        </p:txBody>
      </p:sp>
      <p:cxnSp>
        <p:nvCxnSpPr>
          <p:cNvPr id="35" name="Straight Arrow Connector 34"/>
          <p:cNvCxnSpPr>
            <a:stCxn id="32" idx="2"/>
          </p:cNvCxnSpPr>
          <p:nvPr/>
        </p:nvCxnSpPr>
        <p:spPr>
          <a:xfrm>
            <a:off x="974267" y="3269198"/>
            <a:ext cx="865628" cy="7057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3323282" y="2673105"/>
            <a:ext cx="523484" cy="613810"/>
            <a:chOff x="533178" y="1931132"/>
            <a:chExt cx="523484" cy="61381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178" y="1931132"/>
              <a:ext cx="523484" cy="61381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30120" y="2103354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 </a:t>
              </a:r>
            </a:p>
          </p:txBody>
        </p:sp>
      </p:grpSp>
      <p:cxnSp>
        <p:nvCxnSpPr>
          <p:cNvPr id="39" name="Straight Arrow Connector 38"/>
          <p:cNvCxnSpPr>
            <a:stCxn id="37" idx="2"/>
          </p:cNvCxnSpPr>
          <p:nvPr/>
        </p:nvCxnSpPr>
        <p:spPr>
          <a:xfrm flipH="1">
            <a:off x="3323282" y="3286915"/>
            <a:ext cx="261742" cy="7057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261435" y="4916075"/>
            <a:ext cx="523484" cy="613810"/>
            <a:chOff x="533178" y="1931132"/>
            <a:chExt cx="523484" cy="61381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178" y="1931132"/>
              <a:ext cx="523484" cy="61381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630120" y="2103354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 </a:t>
              </a: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H="1">
            <a:off x="712525" y="4873056"/>
            <a:ext cx="523485" cy="3108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820997" y="5222980"/>
            <a:ext cx="523484" cy="613810"/>
            <a:chOff x="533178" y="1931132"/>
            <a:chExt cx="523484" cy="61381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178" y="1931132"/>
              <a:ext cx="523484" cy="61381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630120" y="2103354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 </a:t>
              </a:r>
            </a:p>
          </p:txBody>
        </p:sp>
      </p:grpSp>
      <p:cxnSp>
        <p:nvCxnSpPr>
          <p:cNvPr id="47" name="Straight Arrow Connector 46"/>
          <p:cNvCxnSpPr/>
          <p:nvPr/>
        </p:nvCxnSpPr>
        <p:spPr>
          <a:xfrm>
            <a:off x="3493327" y="5011719"/>
            <a:ext cx="327670" cy="3818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102605" y="598361"/>
            <a:ext cx="4044697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57200" indent="-457200">
              <a:buSzPct val="69000"/>
              <a:buFont typeface="Wingdings" charset="2"/>
              <a:buChar char="v"/>
            </a:pPr>
            <a:r>
              <a:rPr lang="en-US" sz="2800"/>
              <a:t>Parallelizes hashing.</a:t>
            </a:r>
          </a:p>
          <a:p>
            <a:pPr marL="457200" indent="-457200">
              <a:buSzPct val="69000"/>
              <a:buFont typeface="Wingdings" charset="2"/>
              <a:buChar char="v"/>
            </a:pPr>
            <a:r>
              <a:rPr lang="en-US" sz="2800"/>
              <a:t>Finds solution faster.</a:t>
            </a:r>
          </a:p>
          <a:p>
            <a:pPr marL="457200" indent="-457200">
              <a:buSzPct val="69000"/>
              <a:buFont typeface="Wingdings" charset="2"/>
              <a:buChar char="v"/>
            </a:pPr>
            <a:r>
              <a:rPr lang="en-US" sz="2800"/>
              <a:t>Workers divide reward.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47345" y="6187073"/>
            <a:ext cx="4494239" cy="3385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Monaco"/>
                <a:cs typeface="Monaco"/>
              </a:rPr>
              <a:t>miner.exe my_wallet http://pool.com </a:t>
            </a:r>
          </a:p>
        </p:txBody>
      </p:sp>
      <p:sp>
        <p:nvSpPr>
          <p:cNvPr id="50" name="Rounded Rectangular Callout 49"/>
          <p:cNvSpPr/>
          <p:nvPr/>
        </p:nvSpPr>
        <p:spPr>
          <a:xfrm>
            <a:off x="5065651" y="2683262"/>
            <a:ext cx="2764261" cy="1515119"/>
          </a:xfrm>
          <a:prstGeom prst="wedgeRoundRectCallout">
            <a:avLst>
              <a:gd name="adj1" fmla="val -37640"/>
              <a:gd name="adj2" fmla="val -9206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BUT:</a:t>
            </a:r>
          </a:p>
          <a:p>
            <a:pPr algn="ctr"/>
            <a:r>
              <a:rPr lang="en-US" sz="2800"/>
              <a:t>Hardware costs</a:t>
            </a:r>
          </a:p>
          <a:p>
            <a:pPr algn="ctr"/>
            <a:r>
              <a:rPr lang="en-US" sz="2800"/>
              <a:t>Energy costs</a:t>
            </a:r>
          </a:p>
        </p:txBody>
      </p:sp>
      <p:pic>
        <p:nvPicPr>
          <p:cNvPr id="51" name="Picture 50" descr="busy.gif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80" y="6088783"/>
            <a:ext cx="535134" cy="53513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2375" y="4615465"/>
            <a:ext cx="945663" cy="945663"/>
          </a:xfrm>
          <a:prstGeom prst="ellipse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6553200" y="4685650"/>
            <a:ext cx="12767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</a:rPr>
              <a:t>Free!</a:t>
            </a:r>
          </a:p>
        </p:txBody>
      </p:sp>
      <p:cxnSp>
        <p:nvCxnSpPr>
          <p:cNvPr id="55" name="Curved Connector 54"/>
          <p:cNvCxnSpPr/>
          <p:nvPr/>
        </p:nvCxnSpPr>
        <p:spPr>
          <a:xfrm rot="5400000" flipH="1" flipV="1">
            <a:off x="7088228" y="4376959"/>
            <a:ext cx="1521471" cy="12700"/>
          </a:xfrm>
          <a:prstGeom prst="curvedConnector4">
            <a:avLst>
              <a:gd name="adj1" fmla="val -7716"/>
              <a:gd name="adj2" fmla="val 8214827"/>
            </a:avLst>
          </a:prstGeom>
          <a:ln w="57150" cmpd="sng">
            <a:headEnd type="none"/>
            <a:tailEnd type="arrow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99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 animBg="1"/>
      <p:bldP spid="49" grpId="0" animBg="1"/>
      <p:bldP spid="50" grpId="0" animBg="1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Botnet Mining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F426-7B46-1B40-A98E-2872FE580935}" type="slidenum">
              <a:rPr lang="en-US"/>
              <a:t>7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96272" y="1806912"/>
            <a:ext cx="3592285" cy="1231901"/>
            <a:chOff x="4522348" y="1806912"/>
            <a:chExt cx="3592285" cy="12319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73791"/>
                      </a14:imgEffect>
                    </a14:imgLayer>
                  </a14:imgProps>
                </a:ext>
              </a:extLst>
            </a:blip>
            <a:srcRect l="2508" r="25518"/>
            <a:stretch/>
          </p:blipFill>
          <p:spPr>
            <a:xfrm>
              <a:off x="4522348" y="1806912"/>
              <a:ext cx="3592285" cy="123190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577324" y="2057675"/>
              <a:ext cx="1307044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/>
                <a:t>Mining Pool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5498" y="4729844"/>
            <a:ext cx="1217307" cy="1282312"/>
            <a:chOff x="2102805" y="5100602"/>
            <a:chExt cx="1217307" cy="12823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667" b="98533" l="2200" r="986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02805" y="5100602"/>
              <a:ext cx="1217307" cy="91298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279075" y="6013582"/>
              <a:ext cx="779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Victim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288557" y="2057675"/>
            <a:ext cx="3641407" cy="846231"/>
            <a:chOff x="4288557" y="2057675"/>
            <a:chExt cx="3641407" cy="84623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09013" y="2057675"/>
              <a:ext cx="720951" cy="720951"/>
            </a:xfrm>
            <a:prstGeom prst="ellipse">
              <a:avLst/>
            </a:prstGeom>
          </p:spPr>
        </p:pic>
        <p:cxnSp>
          <p:nvCxnSpPr>
            <p:cNvPr id="19" name="Straight Arrow Connector 18"/>
            <p:cNvCxnSpPr>
              <a:stCxn id="12" idx="3"/>
              <a:endCxn id="10" idx="2"/>
            </p:cNvCxnSpPr>
            <p:nvPr/>
          </p:nvCxnSpPr>
          <p:spPr>
            <a:xfrm flipV="1">
              <a:off x="4288557" y="2418151"/>
              <a:ext cx="2920456" cy="471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616754" y="2442241"/>
              <a:ext cx="22919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Pool pays botnet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27462" y="2158133"/>
              <a:ext cx="261995" cy="26001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00716" y="2166989"/>
              <a:ext cx="261995" cy="26001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30569" y="2158133"/>
              <a:ext cx="261995" cy="26001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2354839" y="4729844"/>
            <a:ext cx="1217307" cy="1282312"/>
            <a:chOff x="2102805" y="5100602"/>
            <a:chExt cx="1217307" cy="128231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667" b="98533" l="2200" r="986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02805" y="5100602"/>
              <a:ext cx="1217307" cy="91298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279075" y="6013582"/>
              <a:ext cx="779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Victim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772150" y="4729844"/>
            <a:ext cx="1217307" cy="1282312"/>
            <a:chOff x="2102805" y="5100602"/>
            <a:chExt cx="1217307" cy="128231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667" b="98533" l="2200" r="986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02805" y="5100602"/>
              <a:ext cx="1217307" cy="91298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2279075" y="6013582"/>
              <a:ext cx="779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Victim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7200" y="3038814"/>
            <a:ext cx="3491220" cy="1570594"/>
            <a:chOff x="457200" y="3038814"/>
            <a:chExt cx="3491220" cy="1570594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1676219" y="3197024"/>
              <a:ext cx="426586" cy="141238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57200" y="3197024"/>
              <a:ext cx="1307269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Malware </a:t>
              </a:r>
              <a:br>
                <a:rPr lang="en-US" sz="2400"/>
              </a:br>
              <a:r>
                <a:rPr lang="en-US" sz="2400"/>
                <a:t>connects</a:t>
              </a:r>
              <a:br>
                <a:rPr lang="en-US" sz="2400"/>
              </a:br>
              <a:r>
                <a:rPr lang="en-US" sz="2400"/>
                <a:t>to pool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 flipV="1">
              <a:off x="2758800" y="3197024"/>
              <a:ext cx="120425" cy="141238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3415211" y="3038814"/>
              <a:ext cx="533209" cy="15705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26634" y="6044360"/>
            <a:ext cx="5615529" cy="535134"/>
            <a:chOff x="526634" y="6044360"/>
            <a:chExt cx="5615529" cy="535134"/>
          </a:xfrm>
        </p:grpSpPr>
        <p:sp>
          <p:nvSpPr>
            <p:cNvPr id="5" name="TextBox 4"/>
            <p:cNvSpPr txBox="1"/>
            <p:nvPr/>
          </p:nvSpPr>
          <p:spPr>
            <a:xfrm>
              <a:off x="1155401" y="6187073"/>
              <a:ext cx="4986762" cy="33855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aco"/>
                  <a:cs typeface="Monaco"/>
                </a:rPr>
                <a:t>miner.exe </a:t>
              </a:r>
              <a:r>
                <a:rPr lang="en-US" sz="1600" b="1" i="1">
                  <a:solidFill>
                    <a:schemeClr val="tx1"/>
                  </a:solidFill>
                  <a:latin typeface="Monaco"/>
                  <a:cs typeface="Monaco"/>
                </a:rPr>
                <a:t>botnet_wallet</a:t>
              </a:r>
              <a:r>
                <a:rPr 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onaco"/>
                  <a:cs typeface="Monaco"/>
                </a:rPr>
                <a:t> </a:t>
              </a:r>
              <a:r>
                <a:rPr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aco"/>
                  <a:cs typeface="Monaco"/>
                </a:rPr>
                <a:t>http://pool.com </a:t>
              </a:r>
            </a:p>
          </p:txBody>
        </p:sp>
        <p:pic>
          <p:nvPicPr>
            <p:cNvPr id="36" name="Picture 35" descr="busy.gif"/>
            <p:cNvPicPr>
              <a:picLocks noChangeAspect="1"/>
            </p:cNvPicPr>
            <p:nvPr/>
          </p:nvPicPr>
          <p:blipFill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34" y="6044360"/>
              <a:ext cx="535134" cy="535134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5242916" y="3741755"/>
            <a:ext cx="3443884" cy="17353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We want to </a:t>
            </a:r>
            <a:br>
              <a:rPr lang="en-US" sz="3200"/>
            </a:br>
            <a:r>
              <a:rPr lang="en-US" sz="3200"/>
              <a:t>identify these botnets!</a:t>
            </a:r>
          </a:p>
        </p:txBody>
      </p:sp>
    </p:spTree>
    <p:extLst>
      <p:ext uri="{BB962C8B-B14F-4D97-AF65-F5344CB8AC3E}">
        <p14:creationId xmlns:p14="http://schemas.microsoft.com/office/powerpoint/2010/main" val="180690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Finding the Mining Malware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F426-7B46-1B40-A98E-2872FE580935}" type="slidenum"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3040" y="1724145"/>
            <a:ext cx="1157822" cy="1282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2434" y="3634299"/>
            <a:ext cx="1234687" cy="992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2537" y="5300870"/>
            <a:ext cx="1289183" cy="12949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1720" y="1856301"/>
            <a:ext cx="384928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Malware Databases</a:t>
            </a:r>
          </a:p>
          <a:p>
            <a:r>
              <a:rPr lang="en-US" sz="2000"/>
              <a:t>Threat Expert, Emerging Threats, 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1720" y="3549768"/>
            <a:ext cx="29107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Bitcoin Malware </a:t>
            </a:r>
            <a:br>
              <a:rPr lang="en-US" sz="3200"/>
            </a:br>
            <a:r>
              <a:rPr lang="en-US" sz="3200"/>
              <a:t>Reports / Blogs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4733" y="5300870"/>
            <a:ext cx="37515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Leaked Data</a:t>
            </a:r>
          </a:p>
          <a:p>
            <a:r>
              <a:rPr lang="en-US" sz="3200"/>
              <a:t>Interviews with Pools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2407478" y="1501913"/>
            <a:ext cx="563218" cy="5093896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4123" y="3549768"/>
            <a:ext cx="22427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/>
              <a:t>2,000 binaries</a:t>
            </a:r>
          </a:p>
          <a:p>
            <a:pPr algn="r"/>
            <a:r>
              <a:rPr lang="en-US" sz="2800"/>
              <a:t>10 botnets</a:t>
            </a:r>
          </a:p>
        </p:txBody>
      </p:sp>
    </p:spTree>
    <p:extLst>
      <p:ext uri="{BB962C8B-B14F-4D97-AF65-F5344CB8AC3E}">
        <p14:creationId xmlns:p14="http://schemas.microsoft.com/office/powerpoint/2010/main" val="152244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87887" y="2585422"/>
            <a:ext cx="8398913" cy="3846572"/>
            <a:chOff x="287887" y="2585422"/>
            <a:chExt cx="8398913" cy="3846572"/>
          </a:xfrm>
        </p:grpSpPr>
        <p:sp>
          <p:nvSpPr>
            <p:cNvPr id="11" name="Oval 10"/>
            <p:cNvSpPr/>
            <p:nvPr/>
          </p:nvSpPr>
          <p:spPr>
            <a:xfrm>
              <a:off x="1908214" y="5165251"/>
              <a:ext cx="1266743" cy="126674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Zenica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5848023" y="4587888"/>
              <a:ext cx="1266743" cy="126674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xfhp.ru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7420057" y="2833562"/>
              <a:ext cx="1266743" cy="126674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Fareit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472231" y="4198843"/>
              <a:ext cx="1266743" cy="126674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Dload</a:t>
              </a:r>
              <a:b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asia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287887" y="2585422"/>
              <a:ext cx="1266743" cy="126674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Hitma</a:t>
              </a:r>
              <a:b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UK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7420057" y="5165251"/>
              <a:ext cx="1266743" cy="1266743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misc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7114766" y="4039287"/>
              <a:ext cx="1266743" cy="12667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gamers</a:t>
              </a:r>
            </a:p>
          </p:txBody>
        </p:sp>
      </p:grpSp>
      <p:sp>
        <p:nvSpPr>
          <p:cNvPr id="20" name="Oval 19"/>
          <p:cNvSpPr/>
          <p:nvPr/>
        </p:nvSpPr>
        <p:spPr>
          <a:xfrm>
            <a:off x="4475573" y="1133543"/>
            <a:ext cx="3065300" cy="30653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Examples of Mining Botnets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1273" y="1995545"/>
            <a:ext cx="23300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FeodalCash</a:t>
            </a:r>
          </a:p>
          <a:p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Affiliate program</a:t>
            </a:r>
          </a:p>
        </p:txBody>
      </p:sp>
      <p:sp>
        <p:nvSpPr>
          <p:cNvPr id="22" name="Oval 21"/>
          <p:cNvSpPr/>
          <p:nvPr/>
        </p:nvSpPr>
        <p:spPr>
          <a:xfrm>
            <a:off x="2942923" y="3405916"/>
            <a:ext cx="3065300" cy="30653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86980" y="4100305"/>
            <a:ext cx="222766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BMControl</a:t>
            </a:r>
          </a:p>
          <a:p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bitcoin wallet </a:t>
            </a:r>
            <a:b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addresses in </a:t>
            </a:r>
            <a:b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public cloud</a:t>
            </a:r>
          </a:p>
        </p:txBody>
      </p:sp>
      <p:sp>
        <p:nvSpPr>
          <p:cNvPr id="9" name="Oval 8"/>
          <p:cNvSpPr/>
          <p:nvPr/>
        </p:nvSpPr>
        <p:spPr>
          <a:xfrm>
            <a:off x="1147961" y="1319951"/>
            <a:ext cx="3065300" cy="30653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54630" y="1995545"/>
            <a:ext cx="228334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ZeroAccess</a:t>
            </a:r>
          </a:p>
          <a:p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Spamming, </a:t>
            </a:r>
            <a:b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click-fraud</a:t>
            </a:r>
          </a:p>
          <a:p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Bitcoin-mining</a:t>
            </a:r>
          </a:p>
        </p:txBody>
      </p:sp>
    </p:spTree>
    <p:extLst>
      <p:ext uri="{BB962C8B-B14F-4D97-AF65-F5344CB8AC3E}">
        <p14:creationId xmlns:p14="http://schemas.microsoft.com/office/powerpoint/2010/main" val="595917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10004</TotalTime>
  <Words>403</Words>
  <Application>Microsoft Macintosh PowerPoint</Application>
  <PresentationFormat>On-screen Show (4:3)</PresentationFormat>
  <Paragraphs>188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BOTCOIN Bitcoin-Mining on Botnets</vt:lpstr>
      <vt:lpstr>Motivation</vt:lpstr>
      <vt:lpstr>Motivation</vt:lpstr>
      <vt:lpstr>Contributions</vt:lpstr>
      <vt:lpstr>How you can make bitcoins</vt:lpstr>
      <vt:lpstr>Mining Pools</vt:lpstr>
      <vt:lpstr>Botnet Mining</vt:lpstr>
      <vt:lpstr>Finding the Mining Malware</vt:lpstr>
      <vt:lpstr>Examples of Mining Botnets</vt:lpstr>
      <vt:lpstr>Outline</vt:lpstr>
      <vt:lpstr>Botnet Mining Revenue</vt:lpstr>
      <vt:lpstr>Botnet Revenue in Bitcoins</vt:lpstr>
      <vt:lpstr>Botnet Revenue in US Dollars</vt:lpstr>
      <vt:lpstr>Mining Revenue</vt:lpstr>
      <vt:lpstr>Mining Revenue</vt:lpstr>
      <vt:lpstr>Litecoin Mining</vt:lpstr>
      <vt:lpstr>Outline</vt:lpstr>
      <vt:lpstr>Implication &amp; Conclusion</vt:lpstr>
      <vt:lpstr>PowerPoint Presentation</vt:lpstr>
      <vt:lpstr>Outline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Botcoin Bitcoin-Mining on Botnets</dc:title>
  <dc:creator>Yuxing Huang</dc:creator>
  <cp:lastModifiedBy>Yuxing Huang</cp:lastModifiedBy>
  <cp:revision>213</cp:revision>
  <cp:lastPrinted>2014-02-10T23:01:22Z</cp:lastPrinted>
  <dcterms:created xsi:type="dcterms:W3CDTF">2014-02-07T07:36:01Z</dcterms:created>
  <dcterms:modified xsi:type="dcterms:W3CDTF">2014-02-26T19:11:58Z</dcterms:modified>
</cp:coreProperties>
</file>